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6" r:id="rId2"/>
    <p:sldId id="319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20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323" r:id="rId40"/>
    <p:sldId id="324" r:id="rId41"/>
    <p:sldId id="325" r:id="rId42"/>
    <p:sldId id="326" r:id="rId43"/>
    <p:sldId id="268" r:id="rId44"/>
    <p:sldId id="327" r:id="rId45"/>
    <p:sldId id="328" r:id="rId46"/>
    <p:sldId id="329" r:id="rId47"/>
    <p:sldId id="330" r:id="rId48"/>
    <p:sldId id="296" r:id="rId49"/>
    <p:sldId id="298" r:id="rId50"/>
    <p:sldId id="299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79" r:id="rId76"/>
    <p:sldId id="380" r:id="rId77"/>
    <p:sldId id="381" r:id="rId78"/>
    <p:sldId id="382" r:id="rId79"/>
    <p:sldId id="383" r:id="rId80"/>
    <p:sldId id="384" r:id="rId81"/>
    <p:sldId id="385" r:id="rId82"/>
    <p:sldId id="386" r:id="rId83"/>
    <p:sldId id="387" r:id="rId84"/>
    <p:sldId id="388" r:id="rId85"/>
    <p:sldId id="389" r:id="rId86"/>
    <p:sldId id="390" r:id="rId87"/>
    <p:sldId id="391" r:id="rId88"/>
    <p:sldId id="392" r:id="rId89"/>
    <p:sldId id="393" r:id="rId90"/>
    <p:sldId id="394" r:id="rId91"/>
    <p:sldId id="395" r:id="rId92"/>
    <p:sldId id="396" r:id="rId93"/>
    <p:sldId id="397" r:id="rId94"/>
    <p:sldId id="398" r:id="rId95"/>
    <p:sldId id="399" r:id="rId96"/>
    <p:sldId id="400" r:id="rId97"/>
    <p:sldId id="401" r:id="rId98"/>
    <p:sldId id="402" r:id="rId99"/>
    <p:sldId id="403" r:id="rId100"/>
    <p:sldId id="404" r:id="rId101"/>
    <p:sldId id="405" r:id="rId102"/>
    <p:sldId id="406" r:id="rId103"/>
    <p:sldId id="407" r:id="rId104"/>
    <p:sldId id="408" r:id="rId105"/>
    <p:sldId id="409" r:id="rId106"/>
    <p:sldId id="410" r:id="rId107"/>
    <p:sldId id="411" r:id="rId108"/>
    <p:sldId id="412" r:id="rId109"/>
    <p:sldId id="413" r:id="rId110"/>
    <p:sldId id="414" r:id="rId111"/>
    <p:sldId id="415" r:id="rId112"/>
    <p:sldId id="416" r:id="rId113"/>
    <p:sldId id="417" r:id="rId114"/>
    <p:sldId id="418" r:id="rId115"/>
    <p:sldId id="419" r:id="rId116"/>
    <p:sldId id="420" r:id="rId117"/>
    <p:sldId id="421" r:id="rId118"/>
    <p:sldId id="422" r:id="rId119"/>
    <p:sldId id="423" r:id="rId120"/>
    <p:sldId id="424" r:id="rId121"/>
    <p:sldId id="425" r:id="rId122"/>
    <p:sldId id="426" r:id="rId123"/>
    <p:sldId id="427" r:id="rId124"/>
    <p:sldId id="428" r:id="rId125"/>
    <p:sldId id="429" r:id="rId126"/>
    <p:sldId id="430" r:id="rId127"/>
    <p:sldId id="431" r:id="rId128"/>
    <p:sldId id="432" r:id="rId129"/>
    <p:sldId id="433" r:id="rId130"/>
    <p:sldId id="434" r:id="rId131"/>
    <p:sldId id="435" r:id="rId132"/>
    <p:sldId id="436" r:id="rId133"/>
    <p:sldId id="437" r:id="rId134"/>
    <p:sldId id="438" r:id="rId135"/>
    <p:sldId id="439" r:id="rId136"/>
    <p:sldId id="440" r:id="rId137"/>
    <p:sldId id="441" r:id="rId138"/>
    <p:sldId id="442" r:id="rId139"/>
    <p:sldId id="443" r:id="rId140"/>
    <p:sldId id="444" r:id="rId141"/>
    <p:sldId id="445" r:id="rId142"/>
    <p:sldId id="446" r:id="rId143"/>
    <p:sldId id="447" r:id="rId1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747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EF7F0D-1A08-4716-A034-E59195E17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0259-2632-4164-8DB5-75538E5D9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E8CA-0B90-4AFD-A7B2-436FCD139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2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A646-69D6-4DC6-90BF-8D07CC988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D933-FF24-496B-949D-83BC08DD3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6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5FB0-06DA-463A-9DBD-FBEB9C34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4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BDB3-FE44-4F14-B783-F414D934D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7372-16AB-4470-B59F-35022D59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6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B3D5-56EB-4029-9F7D-C44A75A02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B51C9-CAE3-40B5-ABBC-109FE1DCB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ED0A-93C7-47C4-9812-D09C60B11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8D4EFFFC-A8A8-4602-89D8-2148D3C46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Mastering NT Greek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22.  Enticing Infinitives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cs typeface="Times New Roman" pitchFamily="18" charset="0"/>
              </a:rPr>
              <a:t>The "is" verb PAI </a:t>
            </a:r>
            <a:r>
              <a:rPr lang="en-US" altLang="en-US" smtClean="0">
                <a:cs typeface="Times New Roman" pitchFamily="18" charset="0"/>
              </a:rPr>
              <a:t> -- </a:t>
            </a: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altLang="en-US" smtClean="0">
                <a:cs typeface="Times New Roman" pitchFamily="18" charset="0"/>
              </a:rPr>
              <a:t>εἰμί </a:t>
            </a:r>
            <a:r>
              <a:rPr lang="en-US" altLang="en-US" smtClean="0">
                <a:cs typeface="Times New Roman" pitchFamily="18" charset="0"/>
              </a:rPr>
              <a:t>                      	</a:t>
            </a:r>
            <a:r>
              <a:rPr lang="el-GR" altLang="en-US" smtClean="0">
                <a:cs typeface="Times New Roman" pitchFamily="18" charset="0"/>
              </a:rPr>
              <a:t>ἐσμέν</a:t>
            </a:r>
            <a:r>
              <a:rPr lang="en-US" altLang="en-US" smtClean="0">
                <a:cs typeface="Times New Roman" pitchFamily="18" charset="0"/>
              </a:rPr>
              <a:t>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εἶ </a:t>
            </a:r>
            <a:r>
              <a:rPr lang="en-US" altLang="en-US" smtClean="0">
                <a:cs typeface="Times New Roman" pitchFamily="18" charset="0"/>
              </a:rPr>
              <a:t>                   		</a:t>
            </a:r>
            <a:r>
              <a:rPr lang="el-GR" altLang="en-US" smtClean="0">
                <a:cs typeface="Times New Roman" pitchFamily="18" charset="0"/>
              </a:rPr>
              <a:t>ἐστέ</a:t>
            </a:r>
            <a:r>
              <a:rPr lang="en-US" altLang="en-US" smtClean="0">
                <a:cs typeface="Times New Roman" pitchFamily="18" charset="0"/>
              </a:rPr>
              <a:t>     </a:t>
            </a:r>
            <a:br>
              <a:rPr lang="en-US" altLang="en-US" smtClean="0">
                <a:cs typeface="Times New Roman" pitchFamily="18" charset="0"/>
              </a:rPr>
            </a:br>
            <a:r>
              <a:rPr lang="el-GR" altLang="en-US" smtClean="0">
                <a:cs typeface="Times New Roman" pitchFamily="18" charset="0"/>
              </a:rPr>
              <a:t>ἐστί(ν)</a:t>
            </a:r>
            <a:r>
              <a:rPr lang="en-US" altLang="en-US" smtClean="0">
                <a:cs typeface="Times New Roman" pitchFamily="18" charset="0"/>
              </a:rPr>
              <a:t>       		</a:t>
            </a:r>
            <a:r>
              <a:rPr lang="el-GR" altLang="en-US" smtClean="0">
                <a:cs typeface="Times New Roman" pitchFamily="18" charset="0"/>
              </a:rPr>
              <a:t>εἰσί(ν)</a:t>
            </a:r>
            <a:r>
              <a:rPr lang="en-US" altLang="en-US" smtClean="0"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988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         Singular                          Plural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Nom</a:t>
            </a:r>
            <a:r>
              <a:rPr lang="en-US" altLang="en-US" dirty="0" smtClean="0">
                <a:cs typeface="Times New Roman" pitchFamily="18" charset="0"/>
              </a:rPr>
              <a:t>.   </a:t>
            </a:r>
            <a:r>
              <a:rPr lang="el-GR" altLang="en-US" dirty="0" smtClean="0">
                <a:cs typeface="Times New Roman" pitchFamily="18" charset="0"/>
              </a:rPr>
              <a:t>ἐγώ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σύ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 	</a:t>
            </a:r>
            <a:r>
              <a:rPr lang="el-GR" altLang="en-US" dirty="0" smtClean="0">
                <a:cs typeface="Times New Roman" pitchFamily="18" charset="0"/>
              </a:rPr>
              <a:t>ἡμεῖς</a:t>
            </a:r>
          </a:p>
          <a:p>
            <a:pPr eaLnBrk="1" hangingPunct="1">
              <a:defRPr/>
            </a:pPr>
            <a:r>
              <a:rPr lang="en-US" altLang="en-US" b="1" dirty="0" smtClean="0">
                <a:cs typeface="Times New Roman" pitchFamily="18" charset="0"/>
              </a:rPr>
              <a:t>Gen</a:t>
            </a:r>
            <a:r>
              <a:rPr lang="en-US" altLang="en-US" dirty="0" smtClean="0">
                <a:cs typeface="Times New Roman" pitchFamily="18" charset="0"/>
              </a:rPr>
              <a:t>.    </a:t>
            </a:r>
            <a:r>
              <a:rPr lang="el-GR" altLang="en-US" dirty="0" smtClean="0">
                <a:cs typeface="Times New Roman" pitchFamily="18" charset="0"/>
              </a:rPr>
              <a:t>μου</a:t>
            </a:r>
            <a:r>
              <a:rPr lang="en-US" altLang="en-US" dirty="0" smtClean="0">
                <a:cs typeface="Times New Roman" pitchFamily="18" charset="0"/>
              </a:rPr>
              <a:t>      </a:t>
            </a:r>
            <a:r>
              <a:rPr lang="el-GR" altLang="en-US" dirty="0" smtClean="0">
                <a:cs typeface="Times New Roman" pitchFamily="18" charset="0"/>
              </a:rPr>
              <a:t>  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l-GR" altLang="en-US" dirty="0" smtClean="0">
                <a:cs typeface="Times New Roman" pitchFamily="18" charset="0"/>
              </a:rPr>
              <a:t>σου</a:t>
            </a:r>
            <a:r>
              <a:rPr lang="en-US" altLang="en-US" dirty="0" smtClean="0">
                <a:cs typeface="Times New Roman" pitchFamily="18" charset="0"/>
              </a:rPr>
              <a:t>          	</a:t>
            </a:r>
            <a:r>
              <a:rPr lang="el-GR" altLang="en-US" dirty="0" smtClean="0">
                <a:cs typeface="Times New Roman" pitchFamily="18" charset="0"/>
              </a:rPr>
              <a:t>ἡμῶν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Dat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μοι </a:t>
            </a:r>
            <a:r>
              <a:rPr lang="en-US" altLang="en-US" dirty="0" smtClean="0">
                <a:cs typeface="Times New Roman" pitchFamily="18" charset="0"/>
              </a:rPr>
              <a:t>        </a:t>
            </a:r>
            <a:r>
              <a:rPr lang="el-GR" altLang="en-US" dirty="0" smtClean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l-GR" altLang="en-US" dirty="0" smtClean="0">
                <a:cs typeface="Times New Roman" pitchFamily="18" charset="0"/>
              </a:rPr>
              <a:t>σοι</a:t>
            </a:r>
            <a:r>
              <a:rPr lang="en-US" altLang="en-US" dirty="0" smtClean="0">
                <a:cs typeface="Times New Roman" pitchFamily="18" charset="0"/>
              </a:rPr>
              <a:t>            	</a:t>
            </a:r>
            <a:r>
              <a:rPr lang="el-GR" altLang="en-US" dirty="0" smtClean="0">
                <a:cs typeface="Times New Roman" pitchFamily="18" charset="0"/>
              </a:rPr>
              <a:t>ἡμῖν</a:t>
            </a:r>
            <a:r>
              <a:rPr lang="en-US" altLang="en-US" dirty="0" smtClean="0">
                <a:cs typeface="Times New Roman" pitchFamily="18" charset="0"/>
              </a:rPr>
              <a:t>   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b="1" dirty="0" smtClean="0">
                <a:cs typeface="Times New Roman" pitchFamily="18" charset="0"/>
              </a:rPr>
              <a:t>Acc</a:t>
            </a:r>
            <a:r>
              <a:rPr lang="en-US" altLang="en-US" dirty="0" smtClean="0">
                <a:cs typeface="Times New Roman" pitchFamily="18" charset="0"/>
              </a:rPr>
              <a:t>.     </a:t>
            </a:r>
            <a:r>
              <a:rPr lang="el-GR" altLang="en-US" dirty="0" smtClean="0">
                <a:cs typeface="Times New Roman" pitchFamily="18" charset="0"/>
              </a:rPr>
              <a:t>με</a:t>
            </a:r>
            <a:r>
              <a:rPr lang="en-US" altLang="en-US" dirty="0" smtClean="0">
                <a:cs typeface="Times New Roman" pitchFamily="18" charset="0"/>
              </a:rPr>
              <a:t>             </a:t>
            </a:r>
            <a:r>
              <a:rPr lang="el-GR" altLang="en-US" dirty="0" smtClean="0">
                <a:cs typeface="Times New Roman" pitchFamily="18" charset="0"/>
              </a:rPr>
              <a:t>σε</a:t>
            </a:r>
            <a:r>
              <a:rPr lang="en-US" altLang="en-US" dirty="0" smtClean="0">
                <a:cs typeface="Times New Roman" pitchFamily="18" charset="0"/>
              </a:rPr>
              <a:t>             	</a:t>
            </a:r>
            <a:r>
              <a:rPr lang="el-GR" altLang="en-US" dirty="0" smtClean="0">
                <a:cs typeface="Times New Roman" pitchFamily="18" charset="0"/>
              </a:rPr>
              <a:t>ἡμάς</a:t>
            </a:r>
            <a:r>
              <a:rPr lang="en-US" altLang="en-US" dirty="0" smtClean="0">
                <a:cs typeface="Times New Roman" pitchFamily="18" charset="0"/>
              </a:rPr>
              <a:t>  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αὐτός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αὐτη</a:t>
            </a:r>
            <a:r>
              <a:rPr lang="en-US" altLang="en-US" dirty="0" smtClean="0">
                <a:cs typeface="Times New Roman" pitchFamily="18" charset="0"/>
              </a:rPr>
              <a:t>, </a:t>
            </a:r>
            <a:r>
              <a:rPr lang="el-GR" altLang="en-US" dirty="0" smtClean="0">
                <a:cs typeface="Times New Roman" pitchFamily="18" charset="0"/>
              </a:rPr>
              <a:t>αὐτό</a:t>
            </a:r>
            <a:r>
              <a:rPr lang="en-US" altLang="en-US" dirty="0" smtClean="0">
                <a:cs typeface="Times New Roman" pitchFamily="18" charset="0"/>
              </a:rPr>
              <a:t> (he, she,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925"/>
            <a:ext cx="83820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 this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itchFamily="18" charset="0"/>
              </a:rPr>
              <a:t>λύσομαι    </a:t>
            </a:r>
            <a:r>
              <a:rPr lang="en-US" altLang="en-US" dirty="0" smtClean="0"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cs typeface="Times New Roman" pitchFamily="18" charset="0"/>
              </a:rPr>
              <a:t>όμεθα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ῃ </a:t>
            </a:r>
            <a:r>
              <a:rPr lang="en-US" altLang="en-US" sz="4000" dirty="0" smtClean="0"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cs typeface="Times New Roman" pitchFamily="18" charset="0"/>
              </a:rPr>
              <a:t>	  -</a:t>
            </a:r>
            <a:r>
              <a:rPr lang="el-GR" altLang="en-US" dirty="0" smtClean="0">
                <a:cs typeface="Times New Roman" pitchFamily="18" charset="0"/>
              </a:rPr>
              <a:t>εσθε</a:t>
            </a:r>
            <a:r>
              <a:rPr lang="en-US" altLang="en-US" dirty="0" smtClean="0">
                <a:cs typeface="Times New Roman" pitchFamily="18" charset="0"/>
              </a:rPr>
              <a:t/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sz="2400" dirty="0" smtClean="0">
                <a:cs typeface="Times New Roman" pitchFamily="18" charset="0"/>
              </a:rPr>
              <a:t>              </a:t>
            </a:r>
            <a:r>
              <a:rPr lang="en-US" altLang="en-US" dirty="0" smtClean="0">
                <a:cs typeface="Times New Roman" pitchFamily="18" charset="0"/>
              </a:rPr>
              <a:t>-</a:t>
            </a:r>
            <a:r>
              <a:rPr lang="el-GR" altLang="en-US" dirty="0" smtClean="0">
                <a:cs typeface="Times New Roman" pitchFamily="18" charset="0"/>
              </a:rPr>
              <a:t>εται</a:t>
            </a:r>
            <a:r>
              <a:rPr lang="en-US" altLang="en-US" sz="4000" dirty="0" smtClean="0">
                <a:cs typeface="Times New Roman" pitchFamily="18" charset="0"/>
              </a:rPr>
              <a:t>                 </a:t>
            </a:r>
            <a:r>
              <a:rPr lang="en-US" altLang="en-US" dirty="0" smtClean="0">
                <a:cs typeface="Times New Roman" pitchFamily="18" charset="0"/>
              </a:rPr>
              <a:t>		  -</a:t>
            </a:r>
            <a:r>
              <a:rPr lang="el-GR" altLang="en-US" dirty="0" smtClean="0">
                <a:cs typeface="Times New Roman" pitchFamily="18" charset="0"/>
              </a:rPr>
              <a:t>ονται</a:t>
            </a:r>
            <a:endParaRPr lang="en-US" alt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400" b="1" dirty="0" smtClean="0"/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ἥ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λύω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ς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ε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τε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I was loosing,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725"/>
            <a:ext cx="83058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οντο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cs typeface="Times New Roman" panose="02020603050405020304" pitchFamily="18" charset="0"/>
              </a:rPr>
              <a:t>ν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088"/>
            <a:ext cx="77724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ἔρχομαι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ἦλθον</a:t>
            </a:r>
            <a:r>
              <a:rPr lang="en-US" altLang="en-US" dirty="0" smtClean="0">
                <a:cs typeface="Times New Roman" pitchFamily="18" charset="0"/>
              </a:rPr>
              <a:t>   </a:t>
            </a:r>
            <a:r>
              <a:rPr lang="en-US" altLang="en-US" b="1" dirty="0" smtClean="0"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βλέπω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εἶδον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saw)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λέγω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εἶπον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said)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γίνομαι</a:t>
            </a:r>
            <a:r>
              <a:rPr lang="en-US" altLang="en-US" dirty="0" smtClean="0">
                <a:cs typeface="Times New Roman" pitchFamily="18" charset="0"/>
              </a:rPr>
              <a:t>  ==  </a:t>
            </a:r>
            <a:r>
              <a:rPr lang="el-GR" altLang="en-US" dirty="0" smtClean="0">
                <a:cs typeface="Times New Roman" pitchFamily="18" charset="0"/>
              </a:rPr>
              <a:t>ἐγενόμην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became)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γινώσκω</a:t>
            </a:r>
            <a:r>
              <a:rPr lang="en-US" altLang="en-US" dirty="0" smtClean="0">
                <a:cs typeface="Times New Roman" pitchFamily="18" charset="0"/>
              </a:rPr>
              <a:t> == </a:t>
            </a:r>
            <a:r>
              <a:rPr lang="el-GR" altLang="en-US" dirty="0" smtClean="0">
                <a:cs typeface="Times New Roman" pitchFamily="18" charset="0"/>
              </a:rPr>
              <a:t>ἔγνων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ἔχω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ἔσχον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 I had)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λαμβάνω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ἔλαβον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n-US" dirty="0" smtClean="0">
                <a:cs typeface="Times New Roman" pitchFamily="18" charset="0"/>
              </a:rPr>
              <a:t>εὑρίσκω </a:t>
            </a:r>
            <a:r>
              <a:rPr lang="en-US" altLang="en-US" dirty="0" smtClean="0">
                <a:cs typeface="Times New Roman" pitchFamily="18" charset="0"/>
              </a:rPr>
              <a:t> ==  </a:t>
            </a:r>
            <a:r>
              <a:rPr lang="el-GR" altLang="en-US" dirty="0" smtClean="0">
                <a:cs typeface="Times New Roman" pitchFamily="18" charset="0"/>
              </a:rPr>
              <a:t>εὗρον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b="1" dirty="0" smtClean="0">
                <a:cs typeface="Times New Roman" pitchFamily="18" charset="0"/>
              </a:rPr>
              <a:t>(I found) </a:t>
            </a:r>
            <a:r>
              <a:rPr lang="en-US" alt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cs typeface="Times New Roman" panose="02020603050405020304" pitchFamily="18" charset="0"/>
              </a:rPr>
              <a:t>ν</a:t>
            </a:r>
            <a:endParaRPr lang="en-US" sz="40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/>
              <a:t>Chanting the Present </a:t>
            </a:r>
            <a:r>
              <a:rPr lang="en-US" altLang="en-US" sz="4000" b="1" dirty="0" err="1" smtClean="0"/>
              <a:t>Particple</a:t>
            </a:r>
            <a:r>
              <a:rPr lang="en-US" altLang="en-US" sz="4000" b="1" dirty="0" smtClean="0"/>
              <a:t> Chant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Aorist Participle Chant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Active    3-1-3 (chant)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</a:t>
            </a:r>
            <a:r>
              <a:rPr lang="el-GR" dirty="0" smtClean="0">
                <a:latin typeface="+mj-lt"/>
              </a:rPr>
              <a:t>λύσας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λύσασα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</a:t>
            </a:r>
            <a:r>
              <a:rPr lang="el-GR" dirty="0" smtClean="0">
                <a:latin typeface="+mj-lt"/>
              </a:rPr>
              <a:t>λύσαντος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λυσάσης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λυθείς 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λυθέν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λυθέντος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λυθείσης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Middle    2-1-2 (non-chant)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λυσάμενος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λυσαμένη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λυσάμενον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λυσαμένου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λυσαμένου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Perfect Participle Chant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Active  Participles (know these)</a:t>
            </a:r>
            <a:r>
              <a:rPr lang="en-US" u="sng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3         	     1     		     3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λελυκώς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λελυκυῖα</a:t>
            </a:r>
            <a:r>
              <a:rPr lang="en-US" dirty="0" smtClean="0">
                <a:latin typeface="+mj-lt"/>
              </a:rPr>
              <a:t> 		</a:t>
            </a:r>
            <a:r>
              <a:rPr lang="el-GR" dirty="0" smtClean="0">
                <a:latin typeface="+mj-lt"/>
              </a:rPr>
              <a:t>λελυκός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λελυκότος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λελυκυίας</a:t>
            </a:r>
            <a:r>
              <a:rPr lang="en-US" dirty="0" smtClean="0">
                <a:latin typeface="+mj-lt"/>
              </a:rPr>
              <a:t> 	</a:t>
            </a:r>
            <a:r>
              <a:rPr lang="el-GR" dirty="0" smtClean="0">
                <a:latin typeface="+mj-lt"/>
              </a:rPr>
              <a:t>λελυκότος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 Middle/Passives Participles</a:t>
            </a:r>
            <a:r>
              <a:rPr lang="en-US" u="sng" dirty="0" smtClean="0">
                <a:latin typeface="+mj-lt"/>
              </a:rPr>
              <a:t> 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	        2                    1                            2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λελυμένος</a:t>
            </a:r>
            <a:r>
              <a:rPr lang="en-US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        λελυμένη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λελυμένον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 λελυμένης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λελυμένου</a:t>
            </a:r>
            <a:r>
              <a:rPr lang="en-US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/>
              <a:t>Infinitives</a:t>
            </a:r>
            <a:r>
              <a:rPr lang="en-US" sz="36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8001000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What is an Infinitive?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An infinitive is a verbal noun.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It is called "in-</a:t>
            </a:r>
            <a:r>
              <a:rPr lang="en-US" sz="3200" b="1" dirty="0" err="1" smtClean="0"/>
              <a:t>finitive</a:t>
            </a:r>
            <a:r>
              <a:rPr lang="en-US" sz="3200" b="1" dirty="0" smtClean="0"/>
              <a:t>" or non-finite because it does not have a subject limiting it.  [Greek does use the Acc.</a:t>
            </a:r>
            <a:br>
              <a:rPr lang="en-US" sz="3200" b="1" dirty="0" smtClean="0"/>
            </a:br>
            <a:r>
              <a:rPr lang="en-US" sz="3200" b="1" dirty="0" smtClean="0"/>
              <a:t>as a subject sometimes]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It is usually translated "To + verb idea".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E.g.   He went </a:t>
            </a:r>
            <a:r>
              <a:rPr lang="en-US" sz="3200" b="1" u="sng" dirty="0" smtClean="0"/>
              <a:t>to start</a:t>
            </a:r>
            <a:r>
              <a:rPr lang="en-US" sz="3200" b="1" dirty="0" smtClean="0"/>
              <a:t> the car.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b="1" dirty="0" smtClean="0"/>
              <a:t>        He decided </a:t>
            </a:r>
            <a:r>
              <a:rPr lang="en-US" sz="3200" b="1" u="sng" dirty="0" smtClean="0"/>
              <a:t>to run</a:t>
            </a:r>
            <a:r>
              <a:rPr lang="en-US" sz="3200" b="1" dirty="0" smtClean="0"/>
              <a:t> for senate.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ways of the Infinitive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It often functions as a noun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E.g.   </a:t>
            </a:r>
            <a:r>
              <a:rPr lang="en-US" u="sng" dirty="0" smtClean="0">
                <a:latin typeface="+mj-lt"/>
              </a:rPr>
              <a:t>To study</a:t>
            </a:r>
            <a:r>
              <a:rPr lang="en-US" dirty="0" smtClean="0">
                <a:latin typeface="+mj-lt"/>
              </a:rPr>
              <a:t> Greek is good.  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Notice the Infinitive while it takes no subject may take an object ("Greek")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Takes </a:t>
            </a:r>
            <a:r>
              <a:rPr lang="el-GR" dirty="0" smtClean="0">
                <a:latin typeface="+mj-lt"/>
              </a:rPr>
              <a:t>μή </a:t>
            </a:r>
            <a:r>
              <a:rPr lang="en-US" dirty="0" smtClean="0">
                <a:latin typeface="+mj-lt"/>
              </a:rPr>
              <a:t> to negate it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</a:rPr>
              <a:t>(not </a:t>
            </a:r>
            <a:r>
              <a:rPr lang="el-GR" dirty="0" smtClean="0">
                <a:latin typeface="+mj-lt"/>
              </a:rPr>
              <a:t>οὐ</a:t>
            </a:r>
            <a:r>
              <a:rPr lang="en-US" dirty="0" smtClean="0">
                <a:latin typeface="+mj-lt"/>
              </a:rPr>
              <a:t> -- actually </a:t>
            </a:r>
            <a:r>
              <a:rPr lang="el-GR" dirty="0" smtClean="0">
                <a:latin typeface="+mj-lt"/>
              </a:rPr>
              <a:t>οὐ </a:t>
            </a:r>
            <a:r>
              <a:rPr lang="en-US" dirty="0" smtClean="0">
                <a:latin typeface="+mj-lt"/>
              </a:rPr>
              <a:t>is used with the indicative, the rest of the moods etc. take </a:t>
            </a:r>
            <a:r>
              <a:rPr lang="el-GR" dirty="0" smtClean="0">
                <a:latin typeface="+mj-lt"/>
              </a:rPr>
              <a:t>μή </a:t>
            </a:r>
            <a:r>
              <a:rPr lang="en-US" dirty="0" smtClean="0">
                <a:latin typeface="+mj-lt"/>
              </a:rPr>
              <a:t>(</a:t>
            </a:r>
            <a:r>
              <a:rPr lang="el-GR" dirty="0" smtClean="0">
                <a:latin typeface="+mj-lt"/>
              </a:rPr>
              <a:t>μή</a:t>
            </a:r>
            <a:r>
              <a:rPr lang="en-US" dirty="0" smtClean="0">
                <a:latin typeface="+mj-lt"/>
              </a:rPr>
              <a:t> is nay)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cs typeface="Times New Roman" panose="02020603050405020304" pitchFamily="18" charset="0"/>
              </a:rPr>
            </a:br>
            <a:r>
              <a:rPr lang="en-US" altLang="en-US" sz="18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To Make Infinitives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Present Infinitive:  to loose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Active             Middle/Passive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λύειν  </a:t>
            </a:r>
            <a:r>
              <a:rPr lang="en-US" dirty="0" smtClean="0">
                <a:latin typeface="+mj-lt"/>
              </a:rPr>
              <a:t>                </a:t>
            </a:r>
            <a:r>
              <a:rPr lang="el-GR" dirty="0" smtClean="0">
                <a:latin typeface="+mj-lt"/>
              </a:rPr>
              <a:t>λύεσθαι</a:t>
            </a:r>
            <a:r>
              <a:rPr lang="en-US" dirty="0" smtClean="0">
                <a:latin typeface="+mj-lt"/>
              </a:rPr>
              <a:t>     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First Aorist Infinitive:  to loose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Active             Middle                Passive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λῦσαι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λύσασθαι      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λυθῆναι</a:t>
            </a:r>
            <a:r>
              <a:rPr lang="en-US" dirty="0" smtClean="0">
                <a:latin typeface="+mj-lt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To Make Infinitives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Second Aorist Infinitive (</a:t>
            </a:r>
            <a:r>
              <a:rPr lang="el-GR" dirty="0" smtClean="0">
                <a:latin typeface="+mj-lt"/>
              </a:rPr>
              <a:t>λείπω</a:t>
            </a:r>
            <a:r>
              <a:rPr lang="en-US" dirty="0" smtClean="0">
                <a:latin typeface="+mj-lt"/>
              </a:rPr>
              <a:t>=to leave)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 Active            Middle            Passive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λιπεῖν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λιπέσθαι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λιπῆναι</a:t>
            </a:r>
            <a:r>
              <a:rPr lang="en-US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Perfect Infinitive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Active             Middle/Passive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λελυκέναι  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λελύσθαι</a:t>
            </a:r>
            <a:r>
              <a:rPr lang="en-US" dirty="0" smtClean="0">
                <a:latin typeface="+mj-lt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Endings to know: Chant This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36163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Present:              </a:t>
            </a:r>
            <a:r>
              <a:rPr lang="el-GR" sz="2800" dirty="0" smtClean="0">
                <a:latin typeface="+mj-lt"/>
              </a:rPr>
              <a:t>ειν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</a:t>
            </a:r>
            <a:r>
              <a:rPr lang="en-US" sz="2800" dirty="0" smtClean="0">
                <a:latin typeface="+mj-lt"/>
              </a:rPr>
              <a:t> 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Second Aorist:   </a:t>
            </a:r>
            <a:r>
              <a:rPr lang="el-GR" sz="2800" dirty="0" smtClean="0">
                <a:latin typeface="+mj-lt"/>
              </a:rPr>
              <a:t>εῖν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εσθαι 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First Aorist:       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        </a:t>
            </a:r>
            <a:r>
              <a:rPr lang="el-GR" sz="2800" dirty="0" smtClean="0">
                <a:latin typeface="+mj-lt"/>
              </a:rPr>
              <a:t>ασθαι    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ῆναι</a:t>
            </a:r>
            <a:r>
              <a:rPr lang="en-US" sz="2800" dirty="0" smtClean="0">
                <a:latin typeface="+mj-lt"/>
              </a:rPr>
              <a:t>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Perfect:              </a:t>
            </a:r>
            <a:r>
              <a:rPr lang="el-GR" sz="2800" dirty="0" smtClean="0">
                <a:latin typeface="+mj-lt"/>
              </a:rPr>
              <a:t>ναι</a:t>
            </a:r>
            <a:r>
              <a:rPr lang="en-US" sz="2800" dirty="0" smtClean="0">
                <a:latin typeface="+mj-lt"/>
              </a:rPr>
              <a:t>       </a:t>
            </a:r>
            <a:r>
              <a:rPr lang="el-GR" sz="2800" dirty="0" smtClean="0">
                <a:latin typeface="+mj-lt"/>
              </a:rPr>
              <a:t>σθαι</a:t>
            </a:r>
            <a:r>
              <a:rPr lang="en-US" sz="2800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Hint:  often when seeing an "</a:t>
            </a:r>
            <a:r>
              <a:rPr lang="el-GR" sz="2800" dirty="0" smtClean="0">
                <a:latin typeface="+mj-lt"/>
              </a:rPr>
              <a:t>αι</a:t>
            </a:r>
            <a:r>
              <a:rPr lang="en-US" sz="2800" dirty="0" smtClean="0">
                <a:latin typeface="+mj-lt"/>
              </a:rPr>
              <a:t>" on the end of a verb suspect an infinitive.     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Learn to chant these endings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Aspect or Tense in Infinitives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The "tense" of the verb </a:t>
            </a:r>
            <a:r>
              <a:rPr lang="en-US" b="1" smtClean="0"/>
              <a:t>indicates “ASPECT”—</a:t>
            </a:r>
            <a:r>
              <a:rPr lang="en-US" b="1" dirty="0" smtClean="0"/>
              <a:t>perspective of writer: immediacy, complete, state of being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Present = continuous/progressive action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Aorist = complete/</a:t>
            </a:r>
            <a:r>
              <a:rPr lang="en-US" b="1" dirty="0" err="1" smtClean="0"/>
              <a:t>wholistic</a:t>
            </a:r>
            <a:r>
              <a:rPr lang="en-US" b="1" dirty="0" smtClean="0"/>
              <a:t> action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Perfect = state of being action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Translation examples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Present = to continue to call—to 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Aorist = to 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Perfect = to have called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Articular Infinitives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Infinitive may function adverbially (often marked by the definite article and a preposition)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εἶχον  πρὸ  τοῦ  τὸν  κόσμον  εἶναι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 had before the world began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Infinitives with prepositions always with the Article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διά</a:t>
            </a:r>
            <a:r>
              <a:rPr lang="en-US" dirty="0" smtClean="0">
                <a:latin typeface="+mj-lt"/>
              </a:rPr>
              <a:t>   +  Art. + Infinitive = because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 </a:t>
            </a:r>
            <a:r>
              <a:rPr lang="en-US" dirty="0" smtClean="0">
                <a:latin typeface="+mj-lt"/>
              </a:rPr>
              <a:t>     +  Art. + Infinitive = while, when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μετά</a:t>
            </a:r>
            <a:r>
              <a:rPr lang="en-US" dirty="0" smtClean="0">
                <a:latin typeface="+mj-lt"/>
              </a:rPr>
              <a:t> +  Art. + Infinitive = after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πρίν  </a:t>
            </a:r>
            <a:r>
              <a:rPr lang="en-US" dirty="0" smtClean="0">
                <a:latin typeface="+mj-lt"/>
              </a:rPr>
              <a:t>+  Art. + Infinitive = before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πρό </a:t>
            </a:r>
            <a:r>
              <a:rPr lang="en-US" dirty="0" smtClean="0">
                <a:latin typeface="+mj-lt"/>
              </a:rPr>
              <a:t>  +  Art. + Infinitive = before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εἰς   </a:t>
            </a:r>
            <a:r>
              <a:rPr lang="en-US" dirty="0" smtClean="0">
                <a:latin typeface="+mj-lt"/>
              </a:rPr>
              <a:t>  +  Art. + Infinitive = in order that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πρός  </a:t>
            </a:r>
            <a:r>
              <a:rPr lang="en-US" dirty="0" smtClean="0">
                <a:latin typeface="+mj-lt"/>
              </a:rPr>
              <a:t>+  Art. + Infinitive = in order that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 </a:t>
            </a:r>
            <a:r>
              <a:rPr lang="en-US" dirty="0" smtClean="0">
                <a:latin typeface="+mj-lt"/>
              </a:rPr>
              <a:t> +  Art. + Infinitive = so that (result)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Complementary Infinitive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Infinitive used to complete the idea of the verb:   I am able to run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δεῖ     </a:t>
            </a:r>
            <a:r>
              <a:rPr lang="en-US" dirty="0" smtClean="0">
                <a:latin typeface="+mj-lt"/>
              </a:rPr>
              <a:t>       +  Infinitive = It is necessary + to run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ἔξεστι(ν)</a:t>
            </a:r>
            <a:r>
              <a:rPr lang="en-US" dirty="0" smtClean="0">
                <a:latin typeface="+mj-lt"/>
              </a:rPr>
              <a:t> + Infinitive = It is permitted + to run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δύναμαι</a:t>
            </a:r>
            <a:r>
              <a:rPr lang="en-US" dirty="0" smtClean="0">
                <a:latin typeface="+mj-lt"/>
              </a:rPr>
              <a:t>  + Infinitive = I am able + to come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μέλλω</a:t>
            </a:r>
            <a:r>
              <a:rPr lang="en-US" dirty="0" smtClean="0">
                <a:latin typeface="+mj-lt"/>
              </a:rPr>
              <a:t>      + Infinitive = I am about + to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Indirect Discourse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Two ways of doing indirect discourse (he said that they said)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(1)  Infinitive   or    (2) using </a:t>
            </a:r>
            <a:r>
              <a:rPr lang="en-US" dirty="0" err="1" smtClean="0">
                <a:latin typeface="+mj-lt"/>
              </a:rPr>
              <a:t>o!ti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ἔλεγον  οἱ  ἄνθρωποι αὐτὸν  εἰναι  τὸ προφήτην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the men were saying that he was the prophet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λέγει  ὅτι  βλέπει  τὸν ἀπόστολον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he says that he sees the apostle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αἰτέω 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       I ask</a:t>
            </a:r>
          </a:p>
        </p:txBody>
      </p:sp>
      <p:pic>
        <p:nvPicPr>
          <p:cNvPr id="28676" name="Picture 4" descr="VocabCh22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47482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αἰώνιος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    eternal</a:t>
            </a:r>
          </a:p>
        </p:txBody>
      </p:sp>
      <p:pic>
        <p:nvPicPr>
          <p:cNvPr id="92164" name="Picture 4" descr="VocabCh2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41148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ἀποκτείνω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I kill</a:t>
            </a:r>
          </a:p>
        </p:txBody>
      </p:sp>
      <p:pic>
        <p:nvPicPr>
          <p:cNvPr id="93188" name="Picture 4" descr="VocabCh2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381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κεφαλή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 head</a:t>
            </a:r>
          </a:p>
        </p:txBody>
      </p:sp>
      <p:pic>
        <p:nvPicPr>
          <p:cNvPr id="94212" name="Picture 4" descr="VocabCh2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πίνω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I drink</a:t>
            </a:r>
          </a:p>
        </p:txBody>
      </p:sp>
      <p:pic>
        <p:nvPicPr>
          <p:cNvPr id="95236" name="Picture 4" descr="VocabCh2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πλοῖον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     boat</a:t>
            </a:r>
          </a:p>
        </p:txBody>
      </p:sp>
      <p:pic>
        <p:nvPicPr>
          <p:cNvPr id="31748" name="Picture 4" descr="VocabCh2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4354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πῦρ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fire</a:t>
            </a:r>
          </a:p>
        </p:txBody>
      </p:sp>
      <p:pic>
        <p:nvPicPr>
          <p:cNvPr id="97284" name="Picture 4" descr="VocabCh2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τηρέω 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I keep, guard</a:t>
            </a:r>
          </a:p>
        </p:txBody>
      </p:sp>
      <p:pic>
        <p:nvPicPr>
          <p:cNvPr id="98308" name="Picture 4" descr="VocabCh2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27432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ὕδωρ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  water</a:t>
            </a:r>
          </a:p>
        </p:txBody>
      </p:sp>
      <p:pic>
        <p:nvPicPr>
          <p:cNvPr id="99332" name="Picture 4" descr="VocabCh22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362200"/>
            <a:ext cx="37846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22 Vocabulary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χαίρω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3600" b="1" dirty="0" smtClean="0"/>
              <a:t>                                         I rejoice</a:t>
            </a:r>
          </a:p>
        </p:txBody>
      </p:sp>
      <p:pic>
        <p:nvPicPr>
          <p:cNvPr id="100356" name="Picture 4" descr="VocabCh2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39624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Vocabulary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r>
              <a:rPr lang="en-US" b="1" smtClean="0"/>
              <a:t> Chapter 21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ἀνοίγω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open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βαπτίζω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baptize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εὐαγγέλιον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gospel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μαρτυρέω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witness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πέμπω 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send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4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21 Vocabulary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προνηρός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ά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όν</a:t>
            </a:r>
            <a:r>
              <a:rPr lang="en-US" dirty="0" smtClean="0">
                <a:latin typeface="+mj-lt"/>
              </a:rPr>
              <a:t>  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evil, bad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πρόσωπον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face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σημεῖον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sign,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στόμα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ατος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τό </a:t>
            </a:r>
            <a:r>
              <a:rPr lang="en-US" dirty="0" smtClean="0">
                <a:latin typeface="+mj-lt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mouth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+mj-lt"/>
              </a:rPr>
              <a:t>ὑπάγω 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</a:rPr>
              <a:t>I go away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4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1500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Greekth" pitchFamily="18" charset="0"/>
              </a:rPr>
              <a:t> </a:t>
            </a:r>
            <a:r>
              <a:rPr lang="el-GR" dirty="0" smtClean="0">
                <a:latin typeface="+mj-lt"/>
              </a:rPr>
              <a:t>ἀναβαίνω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go up 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ἄρχω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rule,  begin (in mid.)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ἕκαστος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defRPr/>
            </a:pPr>
            <a:r>
              <a:rPr lang="en-US" b="1" dirty="0" smtClean="0"/>
              <a:t>each, every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ἐκβάλλω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I drive out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κἀγώ  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and I, but 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150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Chapter 20 Vocabulary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καταβαίνω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I go down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μᾶλλον 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more, rather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μήτηρ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mother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ὅπου 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b="1" dirty="0" smtClean="0"/>
              <a:t>where, since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 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b="1" dirty="0" smtClean="0"/>
              <a:t>therefore, so that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5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καὶ         μὴ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εἰσενέγκῃς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ἡμᾶς</a:t>
            </a:r>
            <a:r>
              <a:rPr lang="en-US" dirty="0" smtClean="0">
                <a:latin typeface="+mj-lt"/>
              </a:rPr>
              <a:t>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and         do not </a:t>
            </a:r>
            <a:r>
              <a:rPr lang="el-GR" sz="2400" b="1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 lead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us  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         </a:t>
            </a:r>
            <a:r>
              <a:rPr lang="en-US" sz="2000" dirty="0" smtClean="0">
                <a:latin typeface="+mj-lt"/>
              </a:rPr>
              <a:t>               </a:t>
            </a:r>
            <a:br>
              <a:rPr lang="en-US" sz="20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εἰς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πειρασμόν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                   </a:t>
            </a:r>
            <a:r>
              <a:rPr lang="en-US" sz="2400" b="1" dirty="0" smtClean="0">
                <a:latin typeface="+mj-lt"/>
              </a:rPr>
              <a:t>into           temptation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ἀλλὰ     ῥῦσαι     ἡμᾶς  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ἀπὸ </a:t>
            </a:r>
            <a:r>
              <a:rPr lang="en-US" sz="3600" dirty="0" smtClean="0">
                <a:latin typeface="+mj-lt"/>
              </a:rPr>
              <a:t>   </a:t>
            </a:r>
            <a:br>
              <a:rPr lang="en-US" sz="36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but            deliver           us             from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            </a:t>
            </a:r>
            <a:r>
              <a:rPr lang="el-GR" sz="3600" dirty="0" smtClean="0">
                <a:latin typeface="+mj-lt"/>
              </a:rPr>
              <a:t>τοῦ    πονηροῦ</a:t>
            </a:r>
            <a:r>
              <a:rPr lang="en-US" dirty="0" smtClean="0">
                <a:latin typeface="+mj-lt"/>
              </a:rPr>
              <a:t> 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</a:t>
            </a:r>
            <a:r>
              <a:rPr lang="en-US" sz="2400" b="1" dirty="0" smtClean="0">
                <a:latin typeface="+mj-lt"/>
              </a:rPr>
              <a:t>the evil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different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4000" dirty="0" smtClean="0"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l-GR" altLang="en-US" sz="3600" dirty="0" smtClean="0"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blood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cs typeface="Times New Roman" panose="02020603050405020304" pitchFamily="18" charset="0"/>
              </a:rPr>
              <a:t>  	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raise,  take up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cs typeface="Times New Roman" panose="02020603050405020304" pitchFamily="18" charset="0"/>
              </a:rPr>
              <a:t>  	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I teach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one's own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600" dirty="0" smtClean="0">
                <a:cs typeface="Times New Roman" panose="02020603050405020304" pitchFamily="18" charset="0"/>
              </a:rPr>
              <a:t>good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cs typeface="Times New Roman" panose="02020603050405020304" pitchFamily="18" charset="0"/>
              </a:rPr>
              <a:t>  			  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way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much, many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cs typeface="Times New Roman" panose="02020603050405020304" pitchFamily="18" charset="0"/>
              </a:rPr>
              <a:t>    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body </a:t>
            </a:r>
          </a:p>
          <a:p>
            <a:pPr eaLnBrk="1" hangingPunct="1">
              <a:defRPr/>
            </a:pPr>
            <a:r>
              <a:rPr lang="el-GR" altLang="en-US" dirty="0" smtClean="0"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cs typeface="Times New Roman" panose="02020603050405020304" pitchFamily="18" charset="0"/>
              </a:rPr>
              <a:t>    		</a:t>
            </a:r>
          </a:p>
          <a:p>
            <a:pPr lvl="1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soul, life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each, every,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grace, kindness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ἕως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behold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	in </a:t>
            </a:r>
            <a:r>
              <a:rPr lang="en-US" dirty="0">
                <a:cs typeface="Times New Roman" panose="02020603050405020304" pitchFamily="18" charset="0"/>
              </a:rPr>
              <a:t>order that, that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whole, entire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σύν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with 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ἱεροῦ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   ἱερῷ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ἱερόν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ἱερῶν 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  ἱεροῖς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ἥ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ὅ</a:t>
            </a:r>
            <a:r>
              <a:rPr lang="en-US" dirty="0" smtClean="0"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this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cs typeface="Times New Roman" panose="02020603050405020304" pitchFamily="18" charset="0"/>
              </a:rPr>
              <a:t>above, beyond (acc.)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-ή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,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cs typeface="Times New Roman" panose="02020603050405020304" pitchFamily="18" charset="0"/>
              </a:rPr>
              <a:t>πίστει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cs typeface="Times New Roman" panose="02020603050405020304" pitchFamily="18" charset="0"/>
              </a:rPr>
              <a:t>πίστιν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cs typeface="Times New Roman" panose="02020603050405020304" pitchFamily="18" charset="0"/>
              </a:rPr>
              <a:t>πίστεων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l-GR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cs typeface="Times New Roman" panose="02020603050405020304" pitchFamily="18" charset="0"/>
              </a:rPr>
              <a:t>πίστεσι(ν)</a:t>
            </a:r>
            <a:endParaRPr 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good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Holy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righteous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am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Jewish, a Jew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r>
              <a:rPr lang="en-US" dirty="0" smtClean="0">
                <a:cs typeface="Times New Roman" panose="02020603050405020304" pitchFamily="18" charset="0"/>
              </a:rPr>
              <a:t>    </a:t>
            </a:r>
            <a:r>
              <a:rPr lang="en-US" dirty="0"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Great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/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dead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ά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όν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no, not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οὐχ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first </a:t>
            </a: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π</a:t>
            </a:r>
            <a:r>
              <a:rPr lang="el-GR" dirty="0" smtClean="0"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ον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through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 account of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out of, from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over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(</a:t>
            </a:r>
            <a:r>
              <a:rPr lang="en-US" dirty="0">
                <a:cs typeface="Times New Roman" panose="02020603050405020304" pitchFamily="18" charset="0"/>
              </a:rPr>
              <a:t>Dat.)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on, to, toward,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down, against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according to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ης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truth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sin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kingdom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writing, Scripture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cs typeface="Times New Roman" panose="02020603050405020304" pitchFamily="18" charset="0"/>
              </a:rPr>
              <a:t>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ὁ</a:t>
            </a:r>
            <a:r>
              <a:rPr lang="en-US" dirty="0" smtClean="0">
                <a:cs typeface="Times New Roman" panose="02020603050405020304" pitchFamily="18" charset="0"/>
              </a:rPr>
              <a:t>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  <a:defRPr/>
            </a:pPr>
            <a:r>
              <a:rPr lang="el-GR" dirty="0" smtClean="0"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cs typeface="Times New Roman" panose="02020603050405020304" pitchFamily="18" charset="0"/>
              </a:rPr>
              <a:t>,  -</a:t>
            </a:r>
            <a:r>
              <a:rPr lang="el-GR" dirty="0" smtClean="0">
                <a:cs typeface="Times New Roman" panose="02020603050405020304" pitchFamily="18" charset="0"/>
              </a:rPr>
              <a:t>ας</a:t>
            </a:r>
            <a:r>
              <a:rPr lang="en-US" dirty="0" smtClean="0">
                <a:cs typeface="Times New Roman" panose="02020603050405020304" pitchFamily="18" charset="0"/>
              </a:rPr>
              <a:t>,  </a:t>
            </a:r>
            <a:r>
              <a:rPr lang="el-GR" dirty="0" smtClean="0">
                <a:cs typeface="Times New Roman" panose="02020603050405020304" pitchFamily="18" charset="0"/>
              </a:rPr>
              <a:t>ἡ</a:t>
            </a:r>
            <a:r>
              <a:rPr lang="en-US" dirty="0" smtClean="0">
                <a:cs typeface="Times New Roman" panose="02020603050405020304" pitchFamily="18" charset="0"/>
              </a:rPr>
              <a:t>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925"/>
            <a:ext cx="77724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λύω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λύομεν</a:t>
            </a:r>
            <a:r>
              <a:rPr lang="en-US" altLang="en-US" sz="360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λύεις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λύετε</a:t>
            </a:r>
            <a:endParaRPr lang="en-US" altLang="en-US" sz="360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l-GR" altLang="en-US" sz="3600" smtClean="0">
                <a:cs typeface="Times New Roman" pitchFamily="18" charset="0"/>
              </a:rPr>
              <a:t>λύει</a:t>
            </a:r>
            <a:r>
              <a:rPr lang="en-US" altLang="en-US" sz="3600" smtClean="0">
                <a:cs typeface="Times New Roman" pitchFamily="18" charset="0"/>
              </a:rPr>
              <a:t>			</a:t>
            </a:r>
            <a:r>
              <a:rPr lang="el-GR" altLang="en-US" sz="3600" smtClean="0">
                <a:cs typeface="Times New Roman" pitchFamily="18" charset="0"/>
              </a:rPr>
              <a:t>λύουσι(ν) </a:t>
            </a:r>
            <a:endParaRPr lang="en-US" altLang="en-US" sz="36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b="1"/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love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cs typeface="Times New Roman" panose="02020603050405020304" pitchFamily="18" charset="0"/>
              </a:rPr>
              <a:t>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write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cs typeface="Times New Roman" panose="02020603050405020304" pitchFamily="18" charset="0"/>
              </a:rPr>
              <a:t>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but, and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servant, slave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I find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dirty="0">
                <a:cs typeface="Times New Roman" panose="02020603050405020304" pitchFamily="18" charset="0"/>
              </a:rPr>
              <a:t>ε</a:t>
            </a:r>
            <a:r>
              <a:rPr lang="el-GR" dirty="0" smtClean="0"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cs typeface="Times New Roman" panose="02020603050405020304" pitchFamily="18" charset="0"/>
              </a:rPr>
              <a:t>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/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temple</a:t>
            </a: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l-GR" dirty="0" smtClean="0"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τό</a:t>
            </a:r>
            <a:r>
              <a:rPr lang="en-US" dirty="0" smtClean="0">
                <a:cs typeface="Times New Roman" panose="02020603050405020304" pitchFamily="18" charset="0"/>
              </a:rPr>
              <a:t>                   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cs typeface="Times New Roman" panose="02020603050405020304" pitchFamily="18" charset="0"/>
              </a:rPr>
              <a:t>People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law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800" dirty="0">
                <a:cs typeface="Times New Roman" panose="02020603050405020304" pitchFamily="18" charset="0"/>
              </a:rPr>
              <a:t>house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cs typeface="Times New Roman" panose="02020603050405020304" pitchFamily="18" charset="0"/>
              </a:rPr>
              <a:t>, -</a:t>
            </a:r>
            <a:r>
              <a:rPr lang="el-GR" dirty="0" smtClean="0">
                <a:cs typeface="Times New Roman" panose="02020603050405020304" pitchFamily="18" charset="0"/>
              </a:rPr>
              <a:t>ου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l-GR" dirty="0" smtClean="0">
                <a:cs typeface="Times New Roman" panose="02020603050405020304" pitchFamily="18" charset="0"/>
              </a:rPr>
              <a:t>ὁ </a:t>
            </a:r>
            <a:r>
              <a:rPr lang="en-US" dirty="0" smtClean="0">
                <a:cs typeface="Times New Roman" panose="02020603050405020304" pitchFamily="18" charset="0"/>
              </a:rPr>
              <a:t>       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3200" dirty="0">
                <a:cs typeface="Times New Roman" panose="02020603050405020304" pitchFamily="18" charset="0"/>
              </a:rPr>
              <a:t>as, about, how </a:t>
            </a:r>
          </a:p>
          <a:p>
            <a:pPr>
              <a:defRPr/>
            </a:pPr>
            <a:r>
              <a:rPr lang="el-GR" dirty="0" smtClean="0"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cs typeface="Times New Roman" panose="02020603050405020304" pitchFamily="18" charset="0"/>
              </a:rPr>
              <a:t>                         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but, yet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apostle, sent one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see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for, then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γάρ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I know </a:t>
            </a:r>
          </a:p>
          <a:p>
            <a:pPr lvl="3"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λαμβάνω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ἀκούω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ἔχω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b="1"/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Lord, sir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word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Peter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son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Pharisee </a:t>
            </a:r>
          </a:p>
          <a:p>
            <a:pPr lvl="3"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cs typeface="Times New Roman" panose="02020603050405020304" pitchFamily="18" charset="0"/>
              </a:rPr>
              <a:t>,</a:t>
            </a:r>
            <a:r>
              <a:rPr lang="el-GR" sz="3200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ἡ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/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200" dirty="0" smtClean="0"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cs typeface="Times New Roman" panose="02020603050405020304" pitchFamily="18" charset="0"/>
              </a:rPr>
              <a:t> 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  <a:defRPr/>
            </a:pPr>
            <a:r>
              <a:rPr lang="el-GR" sz="3600" dirty="0" smtClean="0"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cs typeface="Times New Roman" panose="02020603050405020304" pitchFamily="18" charset="0"/>
              </a:rPr>
              <a:t>  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672</TotalTime>
  <Words>3367</Words>
  <Application>Microsoft Office PowerPoint</Application>
  <PresentationFormat>On-screen Show (4:3)</PresentationFormat>
  <Paragraphs>1144</Paragraphs>
  <Slides>143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0" baseType="lpstr">
      <vt:lpstr>Times New Roman</vt:lpstr>
      <vt:lpstr>Arial</vt:lpstr>
      <vt:lpstr>Wingdings</vt:lpstr>
      <vt:lpstr>Calibri</vt:lpstr>
      <vt:lpstr>Greekth</vt:lpstr>
      <vt:lpstr>Times</vt:lpstr>
      <vt:lpstr>Blue Diagonal</vt:lpstr>
      <vt:lpstr>Mastering NT Greek</vt:lpstr>
      <vt:lpstr>Warm-ups</vt:lpstr>
      <vt:lpstr>Rapping the Lord’s Prayer</vt:lpstr>
      <vt:lpstr>Rapping the Lord’s Prayer</vt:lpstr>
      <vt:lpstr>Rapping the Lord’s Prayer</vt:lpstr>
      <vt:lpstr>Rapping the Lord’s Prayer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Chanting the Present Particple Chant </vt:lpstr>
      <vt:lpstr>Aorist Participle Chant </vt:lpstr>
      <vt:lpstr>Perfect Participle Chant</vt:lpstr>
      <vt:lpstr>Infinitives </vt:lpstr>
      <vt:lpstr>Introduction</vt:lpstr>
      <vt:lpstr>The ways of the Infinitive</vt:lpstr>
      <vt:lpstr>To Make Infinitives</vt:lpstr>
      <vt:lpstr>To Make Infinitives</vt:lpstr>
      <vt:lpstr>Endings to know: Chant This</vt:lpstr>
      <vt:lpstr>Aspect or Tense in Infinitives</vt:lpstr>
      <vt:lpstr>Articular Infinitives</vt:lpstr>
      <vt:lpstr>Infinitives with prepositions always with the Article</vt:lpstr>
      <vt:lpstr>Complementary Infinitive</vt:lpstr>
      <vt:lpstr>Indirect Discourse</vt:lpstr>
      <vt:lpstr>Chapter 22 Vocabulary</vt:lpstr>
      <vt:lpstr>Chapter 22 Vocabulary</vt:lpstr>
      <vt:lpstr>Chapter 22 Vocabulary</vt:lpstr>
      <vt:lpstr>Chapter 22 Vocabulary</vt:lpstr>
      <vt:lpstr>Chapter 22 Vocabulary</vt:lpstr>
      <vt:lpstr>Chapter 22 Vocabulary </vt:lpstr>
      <vt:lpstr>Chapter 22 Vocabulary</vt:lpstr>
      <vt:lpstr>Chapter 22 Vocabulary</vt:lpstr>
      <vt:lpstr>Chapter 22 Vocabulary</vt:lpstr>
      <vt:lpstr>Chapter 22 Vocabulary</vt:lpstr>
      <vt:lpstr>Vocabulary Review</vt:lpstr>
      <vt:lpstr>  Chapter 21 Vocabulary</vt:lpstr>
      <vt:lpstr>Chapter 21 Vocabulary </vt:lpstr>
      <vt:lpstr>Chapter 20 Vocabulary</vt:lpstr>
      <vt:lpstr>Chapter 20 Vocabulary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Inticing Infinitives</dc:title>
  <dc:creator>Ted Hildebrandt</dc:creator>
  <cp:lastModifiedBy>ted</cp:lastModifiedBy>
  <cp:revision>58</cp:revision>
  <dcterms:created xsi:type="dcterms:W3CDTF">2002-01-25T11:47:57Z</dcterms:created>
  <dcterms:modified xsi:type="dcterms:W3CDTF">2015-11-25T11:21:00Z</dcterms:modified>
</cp:coreProperties>
</file>